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73" r:id="rId3"/>
    <p:sldId id="275" r:id="rId4"/>
    <p:sldId id="278" r:id="rId5"/>
    <p:sldId id="279" r:id="rId6"/>
    <p:sldId id="269" r:id="rId7"/>
    <p:sldId id="271" r:id="rId8"/>
    <p:sldId id="27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114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rc.gov/" TargetMode="External"/><Relationship Id="rId2" Type="http://schemas.openxmlformats.org/officeDocument/2006/relationships/hyperlink" Target="https://www.texasre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Theresa Noyes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 dirty="0"/>
              <a:t>09/07/2023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Updates and System Operation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June 27, Peak – 80,787 MW</a:t>
            </a:r>
          </a:p>
          <a:p>
            <a:r>
              <a:rPr lang="en-US" dirty="0"/>
              <a:t>June Solar Peak – 13,086 MW</a:t>
            </a:r>
          </a:p>
          <a:p>
            <a:r>
              <a:rPr lang="en-US" dirty="0"/>
              <a:t>July 31, Peak – 82,939 MW</a:t>
            </a:r>
          </a:p>
          <a:p>
            <a:r>
              <a:rPr lang="en-US" dirty="0"/>
              <a:t>July Solar Peak – 13,547 MW</a:t>
            </a:r>
          </a:p>
        </p:txBody>
      </p:sp>
    </p:spTree>
    <p:extLst>
      <p:ext uri="{BB962C8B-B14F-4D97-AF65-F5344CB8AC3E}">
        <p14:creationId xmlns:p14="http://schemas.microsoft.com/office/powerpoint/2010/main" val="398384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Texas Reliability Entity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TRE provided an update on upcoming events</a:t>
            </a: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8/23 Quarterly Board and MRC meeting</a:t>
            </a: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8/29 Talk with Texas RE on Oil &amp; Gas industry cybersecurity</a:t>
            </a: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9/13 Annual winter weatherization workshop</a:t>
            </a:r>
          </a:p>
          <a:p>
            <a:pPr marL="457200" lvl="1">
              <a:spcBef>
                <a:spcPts val="0"/>
              </a:spcBef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9/21 Talk with Texas RE on Electric-Gas coordination</a:t>
            </a:r>
          </a:p>
          <a:p>
            <a:r>
              <a:rPr lang="en-US" dirty="0"/>
              <a:t>See TRE and FERC Websites for more information</a:t>
            </a:r>
          </a:p>
          <a:p>
            <a:r>
              <a:rPr lang="en-US" dirty="0"/>
              <a:t>TRE - </a:t>
            </a:r>
            <a:r>
              <a:rPr lang="en-US" dirty="0">
                <a:hlinkClick r:id="rId2"/>
              </a:rPr>
              <a:t>https://www.texasre.org/</a:t>
            </a:r>
            <a:endParaRPr lang="en-US" dirty="0"/>
          </a:p>
          <a:p>
            <a:r>
              <a:rPr lang="en-US" dirty="0"/>
              <a:t>FERC - </a:t>
            </a:r>
            <a:r>
              <a:rPr lang="en-US" dirty="0">
                <a:hlinkClick r:id="rId3"/>
              </a:rPr>
              <a:t>https://www.ferc.gov/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539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4F0D0-CCF3-42AD-B355-6CCA9808A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UFLS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DA5CB-23D7-4EFE-B19A-AA562B83DE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provided results from the UFLS Survey as required by </a:t>
            </a:r>
            <a:r>
              <a:rPr lang="en-US" sz="2800" dirty="0"/>
              <a:t>ERCOT Nodal Operating Guides, Section 2.6.1 (2)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8983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9FE64-4A7A-4F50-A37E-8C4D6015D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EMS Upgrade Project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B59626-F9B4-4DD4-BD70-48B2968119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900"/>
            <a:ext cx="10515600" cy="4691063"/>
          </a:xfrm>
        </p:spPr>
        <p:txBody>
          <a:bodyPr/>
          <a:lstStyle/>
          <a:p>
            <a:r>
              <a:rPr lang="en-US" dirty="0"/>
              <a:t>ERCOT provided an update on the EMS Upgrade project</a:t>
            </a:r>
          </a:p>
          <a:p>
            <a:r>
              <a:rPr lang="en-US" dirty="0"/>
              <a:t>Closed loop testing is planned time window is between 9/18 – 11/16</a:t>
            </a:r>
          </a:p>
          <a:p>
            <a:r>
              <a:rPr lang="en-US" dirty="0"/>
              <a:t>Temporary transfer of control during loop testing</a:t>
            </a:r>
          </a:p>
          <a:p>
            <a:r>
              <a:rPr lang="en-US" dirty="0"/>
              <a:t>Closed loop testing duration is 2 – 4 hours</a:t>
            </a:r>
          </a:p>
        </p:txBody>
      </p:sp>
    </p:spTree>
    <p:extLst>
      <p:ext uri="{BB962C8B-B14F-4D97-AF65-F5344CB8AC3E}">
        <p14:creationId xmlns:p14="http://schemas.microsoft.com/office/powerpoint/2010/main" val="2239279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NOGRR245 Inverter-Based Resource (IBR) Ride-Through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Expects to file comments in the next few days</a:t>
            </a:r>
          </a:p>
          <a:p>
            <a:r>
              <a:rPr lang="en-US" dirty="0"/>
              <a:t>ERCOT still want to get this to the board in October</a:t>
            </a:r>
          </a:p>
        </p:txBody>
      </p:sp>
    </p:spTree>
    <p:extLst>
      <p:ext uri="{BB962C8B-B14F-4D97-AF65-F5344CB8AC3E}">
        <p14:creationId xmlns:p14="http://schemas.microsoft.com/office/powerpoint/2010/main" val="3464705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Manuel Sanchez from Oncor is the new Chair for OTWG</a:t>
            </a:r>
          </a:p>
          <a:p>
            <a:r>
              <a:rPr lang="en-US" dirty="0"/>
              <a:t>ERCOT Winter Storm Drill will be held on 8/24</a:t>
            </a:r>
          </a:p>
        </p:txBody>
      </p:sp>
    </p:spTree>
    <p:extLst>
      <p:ext uri="{BB962C8B-B14F-4D97-AF65-F5344CB8AC3E}">
        <p14:creationId xmlns:p14="http://schemas.microsoft.com/office/powerpoint/2010/main" val="3854356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" y="365125"/>
            <a:ext cx="11907520" cy="1325563"/>
          </a:xfrm>
        </p:spPr>
        <p:txBody>
          <a:bodyPr>
            <a:normAutofit/>
          </a:bodyPr>
          <a:lstStyle/>
          <a:p>
            <a:r>
              <a:rPr lang="en-US" dirty="0"/>
              <a:t>Review of Major Transmission Element (MTE) Submission and 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T.O.s reviewed their recommendations for removal with OWG</a:t>
            </a:r>
          </a:p>
          <a:p>
            <a:r>
              <a:rPr lang="en-US" dirty="0"/>
              <a:t>There were no additions recommended</a:t>
            </a:r>
          </a:p>
          <a:p>
            <a:r>
              <a:rPr lang="en-US" dirty="0"/>
              <a:t>OWG reach consensus on the changes to the MTE/HITE list</a:t>
            </a:r>
          </a:p>
        </p:txBody>
      </p:sp>
    </p:spTree>
    <p:extLst>
      <p:ext uri="{BB962C8B-B14F-4D97-AF65-F5344CB8AC3E}">
        <p14:creationId xmlns:p14="http://schemas.microsoft.com/office/powerpoint/2010/main" val="3087703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2520</TotalTime>
  <Words>272</Words>
  <Application>Microsoft Office PowerPoint</Application>
  <PresentationFormat>Widescreen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Operations Working Group </vt:lpstr>
      <vt:lpstr>ERCOT Updates and System Operation Report</vt:lpstr>
      <vt:lpstr>Texas Reliability Entity Report</vt:lpstr>
      <vt:lpstr>UFLS Review</vt:lpstr>
      <vt:lpstr>EMS Upgrade Project Update </vt:lpstr>
      <vt:lpstr>NOGRR245 Inverter-Based Resource (IBR) Ride-Through Requirements</vt:lpstr>
      <vt:lpstr>OTWG Update</vt:lpstr>
      <vt:lpstr>Review of Major Transmission Element (MTE) Submission and Timeline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Theresa Noyes</cp:lastModifiedBy>
  <cp:revision>19</cp:revision>
  <dcterms:created xsi:type="dcterms:W3CDTF">2017-05-03T20:12:06Z</dcterms:created>
  <dcterms:modified xsi:type="dcterms:W3CDTF">2023-09-05T20:02:20Z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